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438912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8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4C19"/>
    <a:srgbClr val="009A33"/>
    <a:srgbClr val="6DFF9E"/>
    <a:srgbClr val="008080"/>
    <a:srgbClr val="DDDDDD"/>
    <a:srgbClr val="336600"/>
    <a:srgbClr val="669900"/>
    <a:srgbClr val="87C5CB"/>
    <a:srgbClr val="5BFFFF"/>
    <a:srgbClr val="808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199" autoAdjust="0"/>
  </p:normalViewPr>
  <p:slideViewPr>
    <p:cSldViewPr>
      <p:cViewPr>
        <p:scale>
          <a:sx n="20" d="100"/>
          <a:sy n="20" d="100"/>
        </p:scale>
        <p:origin x="-954" y="-78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Users\Lauren\Dropbox\Activity\grades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cap="none" spc="0" normalizeH="0" baseline="0">
                <a:solidFill>
                  <a:sysClr val="windowText" lastClr="000000"/>
                </a:solidFill>
                <a:latin typeface="+mj-lt"/>
                <a:ea typeface="+mj-ea"/>
                <a:cs typeface="+mj-cs"/>
              </a:defRPr>
            </a:pPr>
            <a:r>
              <a:rPr lang="en-US" sz="5400" b="1">
                <a:solidFill>
                  <a:sysClr val="windowText" lastClr="000000"/>
                </a:solidFill>
              </a:rPr>
              <a:t>Assessment Results</a:t>
            </a:r>
          </a:p>
        </c:rich>
      </c:tx>
      <c:layout>
        <c:manualLayout>
          <c:xMode val="edge"/>
          <c:yMode val="edge"/>
          <c:x val="0.23179071917621966"/>
          <c:y val="0.12295285558681619"/>
        </c:manualLayout>
      </c:layout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v>Pre-Test</c:v>
          </c:tx>
          <c:spPr>
            <a:solidFill>
              <a:srgbClr val="004C19"/>
            </a:solidFill>
            <a:ln>
              <a:noFill/>
            </a:ln>
            <a:effectLst/>
          </c:spPr>
          <c:val>
            <c:numRef>
              <c:f>Sheet1!$B$2:$B$9</c:f>
              <c:numCache>
                <c:formatCode>General</c:formatCode>
                <c:ptCount val="8"/>
                <c:pt idx="0">
                  <c:v>15</c:v>
                </c:pt>
                <c:pt idx="1">
                  <c:v>13</c:v>
                </c:pt>
                <c:pt idx="2">
                  <c:v>12</c:v>
                </c:pt>
                <c:pt idx="3">
                  <c:v>13</c:v>
                </c:pt>
                <c:pt idx="4">
                  <c:v>16</c:v>
                </c:pt>
                <c:pt idx="5">
                  <c:v>15</c:v>
                </c:pt>
                <c:pt idx="6">
                  <c:v>17</c:v>
                </c:pt>
                <c:pt idx="7">
                  <c:v>13</c:v>
                </c:pt>
              </c:numCache>
            </c:numRef>
          </c:val>
        </c:ser>
        <c:ser>
          <c:idx val="1"/>
          <c:order val="1"/>
          <c:tx>
            <c:v>Post-Test</c:v>
          </c:tx>
          <c:spPr>
            <a:solidFill>
              <a:srgbClr val="009A33"/>
            </a:solidFill>
            <a:ln>
              <a:noFill/>
            </a:ln>
            <a:effectLst/>
          </c:spPr>
          <c:val>
            <c:numRef>
              <c:f>Sheet1!$C$2:$C$9</c:f>
              <c:numCache>
                <c:formatCode>General</c:formatCode>
                <c:ptCount val="8"/>
                <c:pt idx="0">
                  <c:v>17</c:v>
                </c:pt>
                <c:pt idx="1">
                  <c:v>16</c:v>
                </c:pt>
                <c:pt idx="2">
                  <c:v>16</c:v>
                </c:pt>
                <c:pt idx="3">
                  <c:v>16</c:v>
                </c:pt>
                <c:pt idx="4">
                  <c:v>16.5</c:v>
                </c:pt>
                <c:pt idx="5">
                  <c:v>16</c:v>
                </c:pt>
                <c:pt idx="6">
                  <c:v>17</c:v>
                </c:pt>
                <c:pt idx="7">
                  <c:v>17</c:v>
                </c:pt>
              </c:numCache>
            </c:numRef>
          </c:val>
        </c:ser>
        <c:dLbls/>
        <c:axId val="41606144"/>
        <c:axId val="41485440"/>
      </c:barChart>
      <c:catAx>
        <c:axId val="41606144"/>
        <c:scaling>
          <c:orientation val="minMax"/>
        </c:scaling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3200" b="0" i="0" u="none" strike="noStrike" kern="1200" cap="all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>
                    <a:solidFill>
                      <a:sysClr val="windowText" lastClr="000000"/>
                    </a:solidFill>
                  </a:rPr>
                  <a:t>student number</a:t>
                </a:r>
              </a:p>
            </c:rich>
          </c:tx>
          <c:layout/>
          <c:spPr>
            <a:noFill/>
            <a:ln>
              <a:noFill/>
            </a:ln>
            <a:effectLst/>
          </c:spPr>
        </c:title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cap="none" spc="0" normalizeH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485440"/>
        <c:crosses val="autoZero"/>
        <c:auto val="1"/>
        <c:lblAlgn val="ctr"/>
        <c:lblOffset val="100"/>
      </c:catAx>
      <c:valAx>
        <c:axId val="41485440"/>
        <c:scaling>
          <c:orientation val="minMax"/>
          <c:max val="18.5"/>
          <c:min val="11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3200" b="0" i="0" u="none" strike="noStrike" kern="1200" cap="all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3200">
                    <a:solidFill>
                      <a:sysClr val="windowText" lastClr="000000"/>
                    </a:solidFill>
                  </a:rPr>
                  <a:t>score</a:t>
                </a:r>
              </a:p>
            </c:rich>
          </c:tx>
          <c:layout>
            <c:manualLayout>
              <c:xMode val="edge"/>
              <c:yMode val="edge"/>
              <c:x val="4.6047582501918656E-2"/>
              <c:y val="0.43702939425522747"/>
            </c:manualLayout>
          </c:layout>
          <c:spPr>
            <a:noFill/>
            <a:ln>
              <a:noFill/>
            </a:ln>
            <a:effectLst/>
          </c:spPr>
        </c:title>
        <c:numFmt formatCode="General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16061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32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81892608013407375"/>
          <c:y val="0.52220856784761382"/>
          <c:w val="0.17902736064361868"/>
          <c:h val="0.35746761238949604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0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F0B101C-5B19-41DF-95FA-44D4EFB69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21452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2CC637-DC1A-422E-A939-061D6EB1999F}" type="slidenum">
              <a:rPr lang="en-US" sz="1200" smtClean="0"/>
              <a:pPr eaLnBrk="1" hangingPunct="1"/>
              <a:t>1</a:t>
            </a:fld>
            <a:endParaRPr lang="en-US" sz="1200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688049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75" y="10226675"/>
            <a:ext cx="37306250" cy="70548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5"/>
            <a:ext cx="30724475" cy="84137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6EC8B-BBB8-4627-9C12-106BEB3A0D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3962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34283-AEA1-4D3F-B3F2-5B52F9B98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7224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438" y="1317625"/>
            <a:ext cx="9875837" cy="280892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3925" y="1317625"/>
            <a:ext cx="29475113" cy="280892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89DEA-2323-4D0E-9147-0F2C5E83A5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977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7625"/>
            <a:ext cx="39503350" cy="5486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193925" y="7680325"/>
            <a:ext cx="19675475" cy="2172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22021800" y="7680325"/>
            <a:ext cx="19675475" cy="2172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8299C-17B3-44B1-B052-CEACAA9A4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194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736CE8-E330-4415-86D5-40687388B7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213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0" y="21153438"/>
            <a:ext cx="37307838" cy="653732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0" y="13952538"/>
            <a:ext cx="37307838" cy="72009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53DCF-3D02-4D8F-8D3C-0C7DB05EE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207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3925" y="7680325"/>
            <a:ext cx="19675475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21800" y="7680325"/>
            <a:ext cx="19675475" cy="2172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7629D-8165-47E0-B437-113E0B8755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3104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3925" y="7369175"/>
            <a:ext cx="19392900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3925" y="10439400"/>
            <a:ext cx="19392900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438" y="7369175"/>
            <a:ext cx="19400837" cy="3070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438" y="10439400"/>
            <a:ext cx="19400837" cy="189658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CF128F-276E-4E05-B2AB-A7A5F140B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4333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19DEC3-FA4E-4D04-9763-B97364C9A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949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5C58A-C8E9-4705-94F0-1509B43988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321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3925" y="1311275"/>
            <a:ext cx="14439900" cy="557688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875" y="1311275"/>
            <a:ext cx="24536400" cy="280939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3925" y="6888163"/>
            <a:ext cx="14439900" cy="225171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08867-3901-4435-8F06-FADE497E8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8943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663" y="23042563"/>
            <a:ext cx="26335037" cy="27209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663" y="2941638"/>
            <a:ext cx="26335037" cy="197500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663" y="25763538"/>
            <a:ext cx="26335037" cy="3862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512EE-96A2-4FE9-BA9E-76EF90F473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94665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93925" y="1317625"/>
            <a:ext cx="39503350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07" tIns="235104" rIns="470207" bIns="2351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93925" y="7680325"/>
            <a:ext cx="39503350" cy="2172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70207" tIns="235104" rIns="470207" bIns="2351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93925" y="29978350"/>
            <a:ext cx="10242550" cy="2286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70207" tIns="235104" rIns="470207" bIns="235104" numCol="1" anchor="t" anchorCtr="0" compatLnSpc="1">
            <a:prstTxWarp prst="textNoShape">
              <a:avLst/>
            </a:prstTxWarp>
          </a:bodyPr>
          <a:lstStyle>
            <a:lvl1pPr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5525" y="29978350"/>
            <a:ext cx="13900150" cy="2286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70207" tIns="235104" rIns="470207" bIns="235104" numCol="1" anchor="t" anchorCtr="0" compatLnSpc="1">
            <a:prstTxWarp prst="textNoShape">
              <a:avLst/>
            </a:prstTxWarp>
          </a:bodyPr>
          <a:lstStyle>
            <a:lvl1pPr algn="ctr">
              <a:defRPr sz="7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4725" y="29978350"/>
            <a:ext cx="10242550" cy="22860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470207" tIns="235104" rIns="470207" bIns="235104" numCol="1" anchor="t" anchorCtr="0" compatLnSpc="1">
            <a:prstTxWarp prst="textNoShape">
              <a:avLst/>
            </a:prstTxWarp>
          </a:bodyPr>
          <a:lstStyle>
            <a:lvl1pPr algn="r">
              <a:defRPr sz="7100"/>
            </a:lvl1pPr>
          </a:lstStyle>
          <a:p>
            <a:pPr>
              <a:defRPr/>
            </a:pPr>
            <a:fld id="{FF7C6C35-3651-4A3B-AC3C-B07F3644F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2pPr>
      <a:lvl3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3pPr>
      <a:lvl4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4pPr>
      <a:lvl5pPr algn="ctr" defTabSz="4703763" rtl="0" eaLnBrk="0" fontAlgn="base" hangingPunct="0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5pPr>
      <a:lvl6pPr marL="4572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6pPr>
      <a:lvl7pPr marL="9144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7pPr>
      <a:lvl8pPr marL="13716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8pPr>
      <a:lvl9pPr marL="1828800" algn="ctr" defTabSz="4703763" rtl="0" fontAlgn="base">
        <a:spcBef>
          <a:spcPct val="0"/>
        </a:spcBef>
        <a:spcAft>
          <a:spcPct val="0"/>
        </a:spcAft>
        <a:defRPr sz="22700">
          <a:solidFill>
            <a:schemeClr val="tx2"/>
          </a:solidFill>
          <a:latin typeface="Arial" charset="0"/>
        </a:defRPr>
      </a:lvl9pPr>
    </p:titleStyle>
    <p:bodyStyle>
      <a:lvl1pPr marL="1762125" indent="-1762125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6500">
          <a:solidFill>
            <a:schemeClr val="tx1"/>
          </a:solidFill>
          <a:latin typeface="+mn-lt"/>
          <a:ea typeface="+mn-ea"/>
          <a:cs typeface="+mn-cs"/>
        </a:defRPr>
      </a:lvl1pPr>
      <a:lvl2pPr marL="3822700" indent="-1471613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4400">
          <a:solidFill>
            <a:schemeClr val="tx1"/>
          </a:solidFill>
          <a:latin typeface="+mn-lt"/>
        </a:defRPr>
      </a:lvl2pPr>
      <a:lvl3pPr marL="5875338" indent="-1171575" algn="l" defTabSz="4703763" rtl="0" eaLnBrk="0" fontAlgn="base" hangingPunct="0">
        <a:spcBef>
          <a:spcPct val="20000"/>
        </a:spcBef>
        <a:spcAft>
          <a:spcPct val="0"/>
        </a:spcAft>
        <a:buChar char="•"/>
        <a:defRPr sz="12400">
          <a:solidFill>
            <a:schemeClr val="tx1"/>
          </a:solidFill>
          <a:latin typeface="+mn-lt"/>
        </a:defRPr>
      </a:lvl3pPr>
      <a:lvl4pPr marL="8228013" indent="-1173163" algn="l" defTabSz="4703763" rtl="0" eaLnBrk="0" fontAlgn="base" hangingPunct="0">
        <a:spcBef>
          <a:spcPct val="20000"/>
        </a:spcBef>
        <a:spcAft>
          <a:spcPct val="0"/>
        </a:spcAft>
        <a:buChar char="–"/>
        <a:defRPr sz="10300">
          <a:solidFill>
            <a:schemeClr val="tx1"/>
          </a:solidFill>
          <a:latin typeface="+mn-lt"/>
        </a:defRPr>
      </a:lvl4pPr>
      <a:lvl5pPr marL="10582275" indent="-1176338" algn="l" defTabSz="4703763" rtl="0" eaLnBrk="0" fontAlgn="base" hangingPunct="0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5pPr>
      <a:lvl6pPr marL="11039475" indent="-1176338" algn="l" defTabSz="4703763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6pPr>
      <a:lvl7pPr marL="11496675" indent="-1176338" algn="l" defTabSz="4703763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7pPr>
      <a:lvl8pPr marL="11953875" indent="-1176338" algn="l" defTabSz="4703763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8pPr>
      <a:lvl9pPr marL="12411075" indent="-1176338" algn="l" defTabSz="4703763" rtl="0" fontAlgn="base">
        <a:spcBef>
          <a:spcPct val="20000"/>
        </a:spcBef>
        <a:spcAft>
          <a:spcPct val="0"/>
        </a:spcAft>
        <a:buChar char="»"/>
        <a:defRPr sz="103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DFF9E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/>
          <p:cNvSpPr>
            <a:spLocks noGrp="1" noChangeArrowheads="1"/>
          </p:cNvSpPr>
          <p:nvPr>
            <p:ph type="title"/>
          </p:nvPr>
        </p:nvSpPr>
        <p:spPr>
          <a:solidFill>
            <a:srgbClr val="009A33"/>
          </a:solidFill>
          <a:ln w="60325" cap="flat">
            <a:solidFill>
              <a:srgbClr val="6699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sz="11300" b="1" dirty="0">
                <a:solidFill>
                  <a:schemeClr val="bg1"/>
                </a:solidFill>
                <a:latin typeface="Lucida Bright" pitchFamily="18" charset="0"/>
              </a:rPr>
              <a:t>Materials Safe in the Body for Implant Use</a:t>
            </a:r>
            <a:r>
              <a:rPr lang="en-US" sz="6000" dirty="0" smtClean="0">
                <a:latin typeface="Lucida Bright" pitchFamily="18" charset="0"/>
              </a:rPr>
              <a:t/>
            </a:r>
            <a:br>
              <a:rPr lang="en-US" sz="6000" dirty="0" smtClean="0">
                <a:latin typeface="Lucida Bright" pitchFamily="18" charset="0"/>
              </a:rPr>
            </a:br>
            <a:r>
              <a:rPr lang="en-US" sz="7200" dirty="0" smtClean="0">
                <a:solidFill>
                  <a:schemeClr val="bg1"/>
                </a:solidFill>
                <a:latin typeface="Lucida Bright" pitchFamily="18" charset="0"/>
              </a:rPr>
              <a:t>Lauren Weyand</a:t>
            </a:r>
            <a:r>
              <a:rPr lang="en-US" sz="7200" i="1" dirty="0" smtClean="0">
                <a:solidFill>
                  <a:schemeClr val="bg1"/>
                </a:solidFill>
                <a:latin typeface="Lucida Bright" pitchFamily="18" charset="0"/>
              </a:rPr>
              <a:t/>
            </a:r>
            <a:br>
              <a:rPr lang="en-US" sz="7200" i="1" dirty="0" smtClean="0">
                <a:solidFill>
                  <a:schemeClr val="bg1"/>
                </a:solidFill>
                <a:latin typeface="Lucida Bright" pitchFamily="18" charset="0"/>
              </a:rPr>
            </a:br>
            <a:r>
              <a:rPr lang="en-US" sz="7200" dirty="0" err="1" smtClean="0">
                <a:solidFill>
                  <a:schemeClr val="bg1"/>
                </a:solidFill>
                <a:latin typeface="Lucida Bright" pitchFamily="18" charset="0"/>
              </a:rPr>
              <a:t>Ursuline</a:t>
            </a:r>
            <a:r>
              <a:rPr lang="en-US" sz="7200" dirty="0" smtClean="0">
                <a:solidFill>
                  <a:schemeClr val="bg1"/>
                </a:solidFill>
                <a:latin typeface="Lucida Bright" pitchFamily="18" charset="0"/>
              </a:rPr>
              <a:t> Academy, Engineering (11 and 12 grade)</a:t>
            </a:r>
          </a:p>
        </p:txBody>
      </p:sp>
      <p:sp>
        <p:nvSpPr>
          <p:cNvPr id="2051" name="Rectangle 17"/>
          <p:cNvSpPr>
            <a:spLocks noChangeArrowheads="1"/>
          </p:cNvSpPr>
          <p:nvPr/>
        </p:nvSpPr>
        <p:spPr bwMode="auto">
          <a:xfrm>
            <a:off x="457200" y="7429500"/>
            <a:ext cx="13893800" cy="1371600"/>
          </a:xfrm>
          <a:prstGeom prst="rect">
            <a:avLst/>
          </a:prstGeom>
          <a:solidFill>
            <a:srgbClr val="009A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 smtClean="0">
                <a:solidFill>
                  <a:schemeClr val="bg1"/>
                </a:solidFill>
                <a:latin typeface="Lucida Bright" pitchFamily="18" charset="0"/>
              </a:rPr>
              <a:t>Unit Overview</a:t>
            </a:r>
            <a:endParaRPr lang="en-US" sz="6400" b="1" dirty="0">
              <a:solidFill>
                <a:schemeClr val="bg1"/>
              </a:solidFill>
              <a:latin typeface="Lucida Bright" pitchFamily="18" charset="0"/>
            </a:endParaRPr>
          </a:p>
        </p:txBody>
      </p:sp>
      <p:sp>
        <p:nvSpPr>
          <p:cNvPr id="2052" name="Rectangle 19"/>
          <p:cNvSpPr>
            <a:spLocks noChangeArrowheads="1"/>
          </p:cNvSpPr>
          <p:nvPr/>
        </p:nvSpPr>
        <p:spPr bwMode="auto">
          <a:xfrm>
            <a:off x="14814550" y="7467600"/>
            <a:ext cx="13893800" cy="1371600"/>
          </a:xfrm>
          <a:prstGeom prst="rect">
            <a:avLst/>
          </a:prstGeom>
          <a:solidFill>
            <a:srgbClr val="009A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>
                <a:solidFill>
                  <a:schemeClr val="bg1"/>
                </a:solidFill>
                <a:latin typeface="Lucida Bright" pitchFamily="18" charset="0"/>
              </a:rPr>
              <a:t>Unit Activity Implementation</a:t>
            </a:r>
          </a:p>
        </p:txBody>
      </p:sp>
      <p:sp>
        <p:nvSpPr>
          <p:cNvPr id="2053" name="Rectangle 20"/>
          <p:cNvSpPr>
            <a:spLocks noChangeArrowheads="1"/>
          </p:cNvSpPr>
          <p:nvPr/>
        </p:nvSpPr>
        <p:spPr bwMode="auto">
          <a:xfrm>
            <a:off x="29381450" y="7467600"/>
            <a:ext cx="13893800" cy="1371600"/>
          </a:xfrm>
          <a:prstGeom prst="rect">
            <a:avLst/>
          </a:prstGeom>
          <a:solidFill>
            <a:srgbClr val="009A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>
                <a:solidFill>
                  <a:schemeClr val="bg1"/>
                </a:solidFill>
                <a:latin typeface="Lucida Bright" pitchFamily="18" charset="0"/>
              </a:rPr>
              <a:t>Student </a:t>
            </a:r>
            <a:r>
              <a:rPr lang="en-US" sz="6400" b="1" dirty="0" smtClean="0">
                <a:solidFill>
                  <a:schemeClr val="bg1"/>
                </a:solidFill>
                <a:latin typeface="Lucida Bright" pitchFamily="18" charset="0"/>
              </a:rPr>
              <a:t>Work</a:t>
            </a:r>
            <a:endParaRPr lang="en-US" sz="6400" b="1" dirty="0">
              <a:solidFill>
                <a:schemeClr val="bg1"/>
              </a:solidFill>
              <a:latin typeface="Lucida Bright" pitchFamily="18" charset="0"/>
            </a:endParaRPr>
          </a:p>
        </p:txBody>
      </p:sp>
      <p:sp>
        <p:nvSpPr>
          <p:cNvPr id="2054" name="Text Box 21"/>
          <p:cNvSpPr txBox="1">
            <a:spLocks noChangeArrowheads="1"/>
          </p:cNvSpPr>
          <p:nvPr/>
        </p:nvSpPr>
        <p:spPr bwMode="auto">
          <a:xfrm>
            <a:off x="730250" y="16681450"/>
            <a:ext cx="13290550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>
            <a:spAutoFit/>
          </a:bodyPr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9200"/>
          </a:p>
        </p:txBody>
      </p:sp>
      <p:sp>
        <p:nvSpPr>
          <p:cNvPr id="2055" name="Text Box 22"/>
          <p:cNvSpPr txBox="1">
            <a:spLocks noChangeArrowheads="1"/>
          </p:cNvSpPr>
          <p:nvPr/>
        </p:nvSpPr>
        <p:spPr bwMode="auto">
          <a:xfrm>
            <a:off x="609600" y="16529050"/>
            <a:ext cx="13776325" cy="157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>
            <a:spAutoFit/>
          </a:bodyPr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sz="9200"/>
          </a:p>
        </p:txBody>
      </p:sp>
      <p:sp>
        <p:nvSpPr>
          <p:cNvPr id="2056" name="Rectangle 25"/>
          <p:cNvSpPr>
            <a:spLocks noChangeArrowheads="1"/>
          </p:cNvSpPr>
          <p:nvPr/>
        </p:nvSpPr>
        <p:spPr bwMode="auto">
          <a:xfrm>
            <a:off x="592388" y="16139903"/>
            <a:ext cx="13893800" cy="1371600"/>
          </a:xfrm>
          <a:prstGeom prst="rect">
            <a:avLst/>
          </a:prstGeom>
          <a:solidFill>
            <a:srgbClr val="009A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 smtClean="0">
                <a:solidFill>
                  <a:schemeClr val="bg1"/>
                </a:solidFill>
                <a:latin typeface="Lucida Bright" pitchFamily="18" charset="0"/>
              </a:rPr>
              <a:t>Activity </a:t>
            </a:r>
            <a:r>
              <a:rPr lang="en-US" sz="6400" b="1" dirty="0">
                <a:solidFill>
                  <a:schemeClr val="bg1"/>
                </a:solidFill>
                <a:latin typeface="Lucida Bright" pitchFamily="18" charset="0"/>
              </a:rPr>
              <a:t>Structure</a:t>
            </a:r>
          </a:p>
        </p:txBody>
      </p:sp>
      <p:sp>
        <p:nvSpPr>
          <p:cNvPr id="2057" name="Rectangle 26"/>
          <p:cNvSpPr>
            <a:spLocks noChangeArrowheads="1"/>
          </p:cNvSpPr>
          <p:nvPr/>
        </p:nvSpPr>
        <p:spPr bwMode="auto">
          <a:xfrm>
            <a:off x="29267150" y="23088600"/>
            <a:ext cx="13893800" cy="1371600"/>
          </a:xfrm>
          <a:prstGeom prst="rect">
            <a:avLst/>
          </a:prstGeom>
          <a:solidFill>
            <a:srgbClr val="009A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>
                <a:solidFill>
                  <a:schemeClr val="bg1"/>
                </a:solidFill>
                <a:latin typeface="Lucida Bright" pitchFamily="18" charset="0"/>
              </a:rPr>
              <a:t>Reflection and Conclusion</a:t>
            </a:r>
          </a:p>
        </p:txBody>
      </p:sp>
      <p:sp>
        <p:nvSpPr>
          <p:cNvPr id="2058" name="Rectangle 30"/>
          <p:cNvSpPr>
            <a:spLocks noChangeArrowheads="1"/>
          </p:cNvSpPr>
          <p:nvPr/>
        </p:nvSpPr>
        <p:spPr bwMode="auto">
          <a:xfrm>
            <a:off x="14771832" y="20218073"/>
            <a:ext cx="13893800" cy="1371600"/>
          </a:xfrm>
          <a:prstGeom prst="rect">
            <a:avLst/>
          </a:prstGeom>
          <a:solidFill>
            <a:srgbClr val="009A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>
                <a:solidFill>
                  <a:schemeClr val="bg1"/>
                </a:solidFill>
                <a:latin typeface="Lucida Bright" pitchFamily="18" charset="0"/>
              </a:rPr>
              <a:t>Engineering Design Process </a:t>
            </a:r>
          </a:p>
        </p:txBody>
      </p:sp>
      <p:sp>
        <p:nvSpPr>
          <p:cNvPr id="2059" name="Text Box 32"/>
          <p:cNvSpPr txBox="1">
            <a:spLocks noChangeArrowheads="1"/>
          </p:cNvSpPr>
          <p:nvPr/>
        </p:nvSpPr>
        <p:spPr bwMode="auto">
          <a:xfrm>
            <a:off x="787833" y="17592177"/>
            <a:ext cx="13411200" cy="19616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>
            <a:spAutoFit/>
          </a:bodyPr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latin typeface="Lucida Bright" pitchFamily="18" charset="0"/>
              </a:rPr>
              <a:t>Guiding Questions</a:t>
            </a:r>
            <a:r>
              <a:rPr lang="en-US" sz="5400" b="1" dirty="0">
                <a:latin typeface="Lucida Bright" pitchFamily="18" charset="0"/>
              </a:rPr>
              <a:t>: </a:t>
            </a:r>
            <a:endParaRPr lang="en-US" sz="5400" b="1" dirty="0" smtClean="0">
              <a:latin typeface="Lucida Bright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4000" dirty="0" smtClean="0">
                <a:latin typeface="Lucida Bright" pitchFamily="18" charset="0"/>
              </a:rPr>
              <a:t>1</a:t>
            </a:r>
            <a:r>
              <a:rPr lang="en-US" sz="4000" dirty="0">
                <a:latin typeface="Lucida Bright" pitchFamily="18" charset="0"/>
              </a:rPr>
              <a:t>) How is an implant different from a transplant?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 dirty="0">
                <a:latin typeface="Lucida Bright" pitchFamily="18" charset="0"/>
              </a:rPr>
              <a:t>2) What are available types of implants?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 dirty="0">
                <a:latin typeface="Lucida Bright" pitchFamily="18" charset="0"/>
              </a:rPr>
              <a:t>3) Why are metals, ceramics, and polymers suitable for implants?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 dirty="0">
                <a:latin typeface="Lucida Bright" pitchFamily="18" charset="0"/>
              </a:rPr>
              <a:t>4) What possible failures are associated with implants</a:t>
            </a:r>
            <a:r>
              <a:rPr lang="en-US" sz="4000" dirty="0" smtClean="0">
                <a:latin typeface="Lucida Bright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endParaRPr lang="en-US" sz="3600" b="1" dirty="0">
              <a:latin typeface="Lucida Bright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latin typeface="Lucida Bright" pitchFamily="18" charset="0"/>
              </a:rPr>
              <a:t>Objectives: 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 dirty="0" smtClean="0">
                <a:latin typeface="Lucida Bright" pitchFamily="18" charset="0"/>
              </a:rPr>
              <a:t>1</a:t>
            </a:r>
            <a:r>
              <a:rPr lang="en-US" sz="4000" dirty="0">
                <a:latin typeface="Lucida Bright" pitchFamily="18" charset="0"/>
              </a:rPr>
              <a:t>) Student will be able to identify what is considered to be a “safe” material, when introduced to the body.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 dirty="0">
                <a:latin typeface="Lucida Bright" pitchFamily="18" charset="0"/>
              </a:rPr>
              <a:t>2) Student will be able to test different materials (when introduced to the body) for their “safe” qualities.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 dirty="0">
                <a:latin typeface="Lucida Bright" pitchFamily="18" charset="0"/>
              </a:rPr>
              <a:t>3) Student will be able to identify what materials (when introduced to the body) are suited for specific purposes because of their special properties. </a:t>
            </a:r>
          </a:p>
          <a:p>
            <a:pPr eaLnBrk="1" hangingPunct="1">
              <a:spcBef>
                <a:spcPct val="50000"/>
              </a:spcBef>
            </a:pPr>
            <a:r>
              <a:rPr lang="en-US" sz="4000" dirty="0">
                <a:latin typeface="Lucida Bright" pitchFamily="18" charset="0"/>
              </a:rPr>
              <a:t>4) Students will research possible failures with materials.</a:t>
            </a:r>
          </a:p>
          <a:p>
            <a:pPr eaLnBrk="1" hangingPunct="1">
              <a:spcBef>
                <a:spcPct val="50000"/>
              </a:spcBef>
            </a:pPr>
            <a:endParaRPr lang="en-US" sz="5400" b="1" dirty="0">
              <a:latin typeface="Lucida Bright" pitchFamily="18" charset="0"/>
            </a:endParaRPr>
          </a:p>
          <a:p>
            <a:pPr eaLnBrk="1" hangingPunct="1">
              <a:spcBef>
                <a:spcPct val="50000"/>
              </a:spcBef>
            </a:pPr>
            <a:endParaRPr lang="en-US" sz="4300" b="1" dirty="0"/>
          </a:p>
          <a:p>
            <a:pPr eaLnBrk="1" hangingPunct="1">
              <a:spcBef>
                <a:spcPct val="50000"/>
              </a:spcBef>
            </a:pPr>
            <a:endParaRPr lang="en-US" sz="4300" b="1" dirty="0"/>
          </a:p>
          <a:p>
            <a:pPr eaLnBrk="1" hangingPunct="1">
              <a:spcBef>
                <a:spcPct val="50000"/>
              </a:spcBef>
            </a:pPr>
            <a:endParaRPr lang="en-US" sz="4300" b="1" dirty="0"/>
          </a:p>
        </p:txBody>
      </p:sp>
      <p:sp>
        <p:nvSpPr>
          <p:cNvPr id="2060" name="Text Box 35"/>
          <p:cNvSpPr txBox="1">
            <a:spLocks noChangeArrowheads="1"/>
          </p:cNvSpPr>
          <p:nvPr/>
        </p:nvSpPr>
        <p:spPr bwMode="auto">
          <a:xfrm>
            <a:off x="14995525" y="9296400"/>
            <a:ext cx="135350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/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sz="4300" b="1">
              <a:solidFill>
                <a:srgbClr val="336600"/>
              </a:solidFill>
            </a:endParaRPr>
          </a:p>
          <a:p>
            <a:pPr eaLnBrk="1" hangingPunct="1">
              <a:spcBef>
                <a:spcPct val="50000"/>
              </a:spcBef>
            </a:pPr>
            <a:endParaRPr lang="en-US" sz="10300" b="1"/>
          </a:p>
        </p:txBody>
      </p:sp>
      <p:sp>
        <p:nvSpPr>
          <p:cNvPr id="2061" name="Text Box 36"/>
          <p:cNvSpPr txBox="1">
            <a:spLocks noChangeArrowheads="1"/>
          </p:cNvSpPr>
          <p:nvPr/>
        </p:nvSpPr>
        <p:spPr bwMode="auto">
          <a:xfrm>
            <a:off x="29505275" y="9296400"/>
            <a:ext cx="13655675" cy="149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>
            <a:spAutoFit/>
          </a:bodyPr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4300" dirty="0" smtClean="0">
                <a:latin typeface="Lucida Bright" panose="02040602050505020304" pitchFamily="18" charset="0"/>
              </a:rPr>
              <a:t>Shown below is the oxidation experiment students did using steel wool.</a:t>
            </a:r>
            <a:endParaRPr lang="en-US" sz="4300" dirty="0">
              <a:latin typeface="Lucida Bright" panose="02040602050505020304" pitchFamily="18" charset="0"/>
            </a:endParaRPr>
          </a:p>
        </p:txBody>
      </p:sp>
      <p:sp>
        <p:nvSpPr>
          <p:cNvPr id="2062" name="Text Box 40"/>
          <p:cNvSpPr txBox="1">
            <a:spLocks noChangeArrowheads="1"/>
          </p:cNvSpPr>
          <p:nvPr/>
        </p:nvSpPr>
        <p:spPr bwMode="auto">
          <a:xfrm>
            <a:off x="638175" y="8872955"/>
            <a:ext cx="13531850" cy="791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71433" tIns="85716" rIns="171433" bIns="85716"/>
          <a:lstStyle>
            <a:lvl1pPr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703763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703763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5400" b="1" dirty="0" smtClean="0">
                <a:latin typeface="Lucida Bright" pitchFamily="18" charset="0"/>
              </a:rPr>
              <a:t>Topic</a:t>
            </a:r>
            <a:r>
              <a:rPr lang="en-US" sz="5400" b="1" dirty="0">
                <a:latin typeface="Lucida Bright" pitchFamily="18" charset="0"/>
              </a:rPr>
              <a:t>: </a:t>
            </a:r>
            <a:r>
              <a:rPr lang="en-US" sz="5400" b="1" dirty="0" smtClean="0">
                <a:latin typeface="Lucida Bright" pitchFamily="18" charset="0"/>
              </a:rPr>
              <a:t>Materials Engineering</a:t>
            </a:r>
          </a:p>
          <a:p>
            <a:pPr eaLnBrk="1" hangingPunct="1">
              <a:spcBef>
                <a:spcPct val="50000"/>
              </a:spcBef>
            </a:pPr>
            <a:endParaRPr lang="en-US" sz="5400" b="1" dirty="0">
              <a:latin typeface="Lucida Bright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sz="5400" b="1" dirty="0">
                <a:latin typeface="Lucida Bright" pitchFamily="18" charset="0"/>
              </a:rPr>
              <a:t>Standards</a:t>
            </a:r>
            <a:r>
              <a:rPr lang="en-US" sz="5400" b="1" dirty="0" smtClean="0">
                <a:latin typeface="Lucida Bright" pitchFamily="18" charset="0"/>
              </a:rPr>
              <a:t>: Asking </a:t>
            </a:r>
            <a:r>
              <a:rPr lang="en-US" sz="5400" b="1" dirty="0">
                <a:latin typeface="Lucida Bright" pitchFamily="18" charset="0"/>
              </a:rPr>
              <a:t>questions (for science) and defining problems (for engineering), Obtaining, evaluating, and communicating information</a:t>
            </a:r>
          </a:p>
          <a:p>
            <a:pPr eaLnBrk="1" hangingPunct="1">
              <a:spcBef>
                <a:spcPct val="50000"/>
              </a:spcBef>
            </a:pPr>
            <a:endParaRPr lang="en-US" sz="5400" b="1" dirty="0">
              <a:latin typeface="Lucida Bright" pitchFamily="18" charset="0"/>
            </a:endParaRPr>
          </a:p>
        </p:txBody>
      </p:sp>
      <p:sp>
        <p:nvSpPr>
          <p:cNvPr id="2063" name="Rectangle 42"/>
          <p:cNvSpPr>
            <a:spLocks noChangeArrowheads="1"/>
          </p:cNvSpPr>
          <p:nvPr/>
        </p:nvSpPr>
        <p:spPr bwMode="auto">
          <a:xfrm>
            <a:off x="2209800" y="1314450"/>
            <a:ext cx="457200" cy="5486400"/>
          </a:xfrm>
          <a:prstGeom prst="rect">
            <a:avLst/>
          </a:prstGeom>
          <a:solidFill>
            <a:srgbClr val="004C19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4" name="Rectangle 43"/>
          <p:cNvSpPr>
            <a:spLocks noChangeArrowheads="1"/>
          </p:cNvSpPr>
          <p:nvPr/>
        </p:nvSpPr>
        <p:spPr bwMode="auto">
          <a:xfrm>
            <a:off x="41224200" y="1304925"/>
            <a:ext cx="457200" cy="5486400"/>
          </a:xfrm>
          <a:prstGeom prst="rect">
            <a:avLst/>
          </a:prstGeom>
          <a:solidFill>
            <a:srgbClr val="004C19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06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82875" y="3924292"/>
            <a:ext cx="4953000" cy="280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6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096825" y="2560638"/>
            <a:ext cx="2108200" cy="212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7" name="TextBox 4"/>
          <p:cNvSpPr txBox="1">
            <a:spLocks noChangeArrowheads="1"/>
          </p:cNvSpPr>
          <p:nvPr/>
        </p:nvSpPr>
        <p:spPr bwMode="auto">
          <a:xfrm>
            <a:off x="37338000" y="4872038"/>
            <a:ext cx="38862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dirty="0" smtClean="0">
                <a:solidFill>
                  <a:schemeClr val="bg1"/>
                </a:solidFill>
              </a:rPr>
              <a:t>RET </a:t>
            </a:r>
            <a:r>
              <a:rPr lang="en-US" sz="2800" dirty="0">
                <a:solidFill>
                  <a:schemeClr val="bg1"/>
                </a:solidFill>
              </a:rPr>
              <a:t>is funded by the National Science Foundation, grant # EEC 0808696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2068" name="TextBox 5"/>
          <p:cNvSpPr txBox="1">
            <a:spLocks noChangeArrowheads="1"/>
          </p:cNvSpPr>
          <p:nvPr/>
        </p:nvSpPr>
        <p:spPr bwMode="auto">
          <a:xfrm>
            <a:off x="14771832" y="21749340"/>
            <a:ext cx="13712825" cy="113415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4300" b="1" dirty="0" smtClean="0">
                <a:latin typeface="Lucida Bright" panose="02040602050505020304" pitchFamily="18" charset="0"/>
              </a:rPr>
              <a:t>EDP: </a:t>
            </a:r>
            <a:r>
              <a:rPr lang="en-US" sz="4300" dirty="0" smtClean="0">
                <a:latin typeface="Lucida Bright" panose="02040602050505020304" pitchFamily="18" charset="0"/>
              </a:rPr>
              <a:t>Students describe</a:t>
            </a:r>
            <a:r>
              <a:rPr lang="en-US" sz="4300" dirty="0">
                <a:latin typeface="Lucida Bright" panose="02040602050505020304" pitchFamily="18" charset="0"/>
              </a:rPr>
              <a:t>, predict important phenomena from </a:t>
            </a:r>
            <a:r>
              <a:rPr lang="en-US" sz="4300" dirty="0" smtClean="0">
                <a:latin typeface="Lucida Bright" panose="02040602050505020304" pitchFamily="18" charset="0"/>
              </a:rPr>
              <a:t>experiment and relate experiment conclusions to failure in implants</a:t>
            </a: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4300" dirty="0">
                <a:latin typeface="Lucida Bright" panose="02040602050505020304" pitchFamily="18" charset="0"/>
              </a:rPr>
              <a:t>Students </a:t>
            </a:r>
            <a:r>
              <a:rPr lang="en-US" sz="4300" dirty="0" smtClean="0">
                <a:latin typeface="Lucida Bright" panose="02040602050505020304" pitchFamily="18" charset="0"/>
              </a:rPr>
              <a:t>explore </a:t>
            </a:r>
            <a:r>
              <a:rPr lang="en-US" sz="4300" dirty="0">
                <a:latin typeface="Lucida Bright" panose="02040602050505020304" pitchFamily="18" charset="0"/>
              </a:rPr>
              <a:t>and understand pros and cons of the  materials used in </a:t>
            </a:r>
            <a:r>
              <a:rPr lang="en-US" sz="4300" dirty="0" smtClean="0">
                <a:latin typeface="Lucida Bright" panose="02040602050505020304" pitchFamily="18" charset="0"/>
              </a:rPr>
              <a:t>implants</a:t>
            </a: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4300" dirty="0" smtClean="0">
                <a:latin typeface="Lucida Bright" panose="02040602050505020304" pitchFamily="18" charset="0"/>
              </a:rPr>
              <a:t>Students </a:t>
            </a:r>
            <a:r>
              <a:rPr lang="en-US" sz="4300" dirty="0">
                <a:latin typeface="Lucida Bright" panose="02040602050505020304" pitchFamily="18" charset="0"/>
              </a:rPr>
              <a:t>understand how implants are necessary and need to be constantly </a:t>
            </a:r>
            <a:r>
              <a:rPr lang="en-US" sz="4300" dirty="0" smtClean="0">
                <a:latin typeface="Lucida Bright" panose="02040602050505020304" pitchFamily="18" charset="0"/>
              </a:rPr>
              <a:t>improved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4300" b="1" dirty="0">
                <a:latin typeface="Lucida Bright" panose="02040602050505020304" pitchFamily="18" charset="0"/>
              </a:rPr>
              <a:t>ACS: </a:t>
            </a:r>
            <a:r>
              <a:rPr lang="en-US" sz="4300" b="1" dirty="0" smtClean="0">
                <a:latin typeface="Lucida Bright" panose="02040602050505020304" pitchFamily="18" charset="0"/>
              </a:rPr>
              <a:t>(</a:t>
            </a:r>
            <a:r>
              <a:rPr lang="en-US" sz="4300" b="1" dirty="0">
                <a:latin typeface="Lucida Bright" panose="02040602050505020304" pitchFamily="18" charset="0"/>
              </a:rPr>
              <a:t>A)</a:t>
            </a:r>
            <a:r>
              <a:rPr lang="en-US" sz="4300" dirty="0">
                <a:latin typeface="Lucida Bright" panose="02040602050505020304" pitchFamily="18" charset="0"/>
              </a:rPr>
              <a:t> Applications in real world: Students recognize how implants are necessary and commonly used in surgery today.</a:t>
            </a: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4300" b="1" dirty="0">
                <a:latin typeface="Lucida Bright" panose="02040602050505020304" pitchFamily="18" charset="0"/>
              </a:rPr>
              <a:t>(C)</a:t>
            </a:r>
            <a:r>
              <a:rPr lang="en-US" sz="4300" dirty="0">
                <a:latin typeface="Lucida Bright" panose="02040602050505020304" pitchFamily="18" charset="0"/>
              </a:rPr>
              <a:t> Careers: Inspires students to be aware of the many facets of engineering, specifically Materials and Biomedical Engineering</a:t>
            </a: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4300" b="1" dirty="0">
                <a:latin typeface="Lucida Bright" panose="02040602050505020304" pitchFamily="18" charset="0"/>
              </a:rPr>
              <a:t>(S)</a:t>
            </a:r>
            <a:r>
              <a:rPr lang="en-US" sz="4300" dirty="0">
                <a:latin typeface="Lucida Bright" panose="02040602050505020304" pitchFamily="18" charset="0"/>
              </a:rPr>
              <a:t> Societal Impact:  Improvement of the implants impacts public health and extends lifetimes and quality of life.</a:t>
            </a:r>
          </a:p>
        </p:txBody>
      </p:sp>
      <p:sp>
        <p:nvSpPr>
          <p:cNvPr id="2069" name="TextBox 6"/>
          <p:cNvSpPr txBox="1">
            <a:spLocks noChangeArrowheads="1"/>
          </p:cNvSpPr>
          <p:nvPr/>
        </p:nvSpPr>
        <p:spPr bwMode="auto">
          <a:xfrm>
            <a:off x="14943138" y="9004161"/>
            <a:ext cx="12649200" cy="179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4300" dirty="0" smtClean="0">
                <a:latin typeface="Lucida Bright" panose="02040602050505020304" pitchFamily="18" charset="0"/>
              </a:rPr>
              <a:t>Research</a:t>
            </a: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4300" dirty="0" smtClean="0">
                <a:latin typeface="Lucida Bright" panose="02040602050505020304" pitchFamily="18" charset="0"/>
              </a:rPr>
              <a:t>List and understand materials implants are made from</a:t>
            </a: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4300" dirty="0" smtClean="0">
                <a:latin typeface="Lucida Bright" panose="02040602050505020304" pitchFamily="18" charset="0"/>
              </a:rPr>
              <a:t>Discuss results 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4300" dirty="0" smtClean="0">
                <a:latin typeface="Lucida Bright" panose="02040602050505020304" pitchFamily="18" charset="0"/>
              </a:rPr>
              <a:t>Biomedical and Materials Engineer</a:t>
            </a:r>
            <a:endParaRPr lang="en-US" sz="4300" dirty="0">
              <a:latin typeface="Lucida Bright" panose="02040602050505020304" pitchFamily="18" charset="0"/>
            </a:endParaRP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4300" dirty="0" smtClean="0">
                <a:latin typeface="Lucida Bright" panose="02040602050505020304" pitchFamily="18" charset="0"/>
              </a:rPr>
              <a:t>Discover and learn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4300" dirty="0" smtClean="0">
                <a:latin typeface="Lucida Bright" panose="02040602050505020304" pitchFamily="18" charset="0"/>
              </a:rPr>
              <a:t>Observation of oxidation</a:t>
            </a:r>
            <a:endParaRPr lang="en-US" sz="4300" dirty="0">
              <a:latin typeface="Lucida Bright" panose="02040602050505020304" pitchFamily="18" charset="0"/>
            </a:endParaRP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4300" dirty="0" smtClean="0">
                <a:latin typeface="Lucida Bright" panose="02040602050505020304" pitchFamily="18" charset="0"/>
              </a:rPr>
              <a:t>Experiment</a:t>
            </a: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4300" dirty="0" smtClean="0">
                <a:latin typeface="Lucida Bright" panose="02040602050505020304" pitchFamily="18" charset="0"/>
              </a:rPr>
              <a:t>Relate experiment results to implant materials in the body</a:t>
            </a:r>
            <a:endParaRPr lang="en-US" sz="4300" dirty="0">
              <a:latin typeface="Lucida Bright" panose="02040602050505020304" pitchFamily="18" charset="0"/>
            </a:endParaRP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4300" dirty="0">
                <a:latin typeface="Lucida Bright" panose="02040602050505020304" pitchFamily="18" charset="0"/>
              </a:rPr>
              <a:t>Materials implants are made </a:t>
            </a:r>
            <a:r>
              <a:rPr lang="en-US" sz="4300" dirty="0" smtClean="0">
                <a:latin typeface="Lucida Bright" panose="02040602050505020304" pitchFamily="18" charset="0"/>
              </a:rPr>
              <a:t>from and implications in the body</a:t>
            </a:r>
            <a:endParaRPr lang="en-US" sz="4300" dirty="0">
              <a:latin typeface="Lucida Bright" panose="02040602050505020304" pitchFamily="18" charset="0"/>
            </a:endParaRP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4300" dirty="0">
                <a:latin typeface="Lucida Bright" panose="02040602050505020304" pitchFamily="18" charset="0"/>
              </a:rPr>
              <a:t>Discuss results </a:t>
            </a:r>
            <a:endParaRPr lang="en-US" sz="4300" dirty="0" smtClean="0">
              <a:latin typeface="Lucida Bright" panose="02040602050505020304" pitchFamily="18" charset="0"/>
            </a:endParaRPr>
          </a:p>
          <a:p>
            <a:pPr marL="571500" indent="-571500" eaLnBrk="1" hangingPunct="1">
              <a:buFont typeface="Arial" panose="020B0604020202020204" pitchFamily="34" charset="0"/>
              <a:buChar char="•"/>
            </a:pPr>
            <a:r>
              <a:rPr lang="en-US" sz="4300" dirty="0" smtClean="0">
                <a:latin typeface="Lucida Bright" panose="02040602050505020304" pitchFamily="18" charset="0"/>
              </a:rPr>
              <a:t>Scientific Method</a:t>
            </a:r>
            <a:endParaRPr lang="en-US" sz="4300" dirty="0">
              <a:latin typeface="Lucida Bright" panose="02040602050505020304" pitchFamily="18" charset="0"/>
            </a:endParaRP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4300" dirty="0" smtClean="0">
                <a:latin typeface="Lucida Bright" panose="02040602050505020304" pitchFamily="18" charset="0"/>
              </a:rPr>
              <a:t>Hypothesis, Observations, Conclusion </a:t>
            </a:r>
            <a:endParaRPr lang="en-US" sz="4300" dirty="0">
              <a:latin typeface="Lucida Bright" panose="02040602050505020304" pitchFamily="18" charset="0"/>
            </a:endParaRPr>
          </a:p>
          <a:p>
            <a:pPr marL="1314450" lvl="1" indent="-571500" eaLnBrk="1" hangingPunct="1">
              <a:buFont typeface="Arial" panose="020B0604020202020204" pitchFamily="34" charset="0"/>
              <a:buChar char="•"/>
            </a:pPr>
            <a:r>
              <a:rPr lang="en-US" sz="4300" dirty="0" smtClean="0">
                <a:latin typeface="Lucida Bright" panose="02040602050505020304" pitchFamily="18" charset="0"/>
              </a:rPr>
              <a:t>Cause and effect statements about experiment </a:t>
            </a:r>
            <a:endParaRPr lang="en-US" sz="4300" dirty="0">
              <a:latin typeface="Lucida Bright" panose="02040602050505020304" pitchFamily="18" charset="0"/>
            </a:endParaRPr>
          </a:p>
          <a:p>
            <a:pPr eaLnBrk="1" hangingPunct="1"/>
            <a:endParaRPr lang="en-US" sz="4300" dirty="0">
              <a:latin typeface="Lucida Bright" panose="02040602050505020304" pitchFamily="18" charset="0"/>
            </a:endParaRPr>
          </a:p>
          <a:p>
            <a:pPr eaLnBrk="1" hangingPunct="1"/>
            <a:endParaRPr lang="en-US" sz="4300" dirty="0">
              <a:latin typeface="Lucida Bright" panose="02040602050505020304" pitchFamily="18" charset="0"/>
            </a:endParaRPr>
          </a:p>
          <a:p>
            <a:pPr eaLnBrk="1" hangingPunct="1"/>
            <a:endParaRPr lang="en-US" sz="4300" dirty="0">
              <a:latin typeface="Lucida Bright" panose="02040602050505020304" pitchFamily="18" charset="0"/>
            </a:endParaRPr>
          </a:p>
          <a:p>
            <a:pPr eaLnBrk="1" hangingPunct="1"/>
            <a:endParaRPr lang="en-US" sz="4300" dirty="0">
              <a:latin typeface="Lucida Bright" panose="02040602050505020304" pitchFamily="18" charset="0"/>
            </a:endParaRPr>
          </a:p>
          <a:p>
            <a:pPr eaLnBrk="1" hangingPunct="1"/>
            <a:endParaRPr lang="en-US" sz="4300" dirty="0">
              <a:latin typeface="Lucida Bright" panose="02040602050505020304" pitchFamily="18" charset="0"/>
            </a:endParaRPr>
          </a:p>
          <a:p>
            <a:pPr eaLnBrk="1" hangingPunct="1"/>
            <a:endParaRPr lang="en-US" sz="4300" dirty="0">
              <a:latin typeface="Lucida Bright" panose="02040602050505020304" pitchFamily="18" charset="0"/>
            </a:endParaRPr>
          </a:p>
          <a:p>
            <a:pPr eaLnBrk="1" hangingPunct="1"/>
            <a:r>
              <a:rPr lang="en-US" sz="4300" dirty="0" smtClean="0">
                <a:latin typeface="Lucida Bright" panose="02040602050505020304" pitchFamily="18" charset="0"/>
              </a:rPr>
              <a:t>	</a:t>
            </a:r>
            <a:endParaRPr lang="en-US" sz="4300" dirty="0">
              <a:latin typeface="Lucida Bright" panose="02040602050505020304" pitchFamily="18" charset="0"/>
            </a:endParaRPr>
          </a:p>
          <a:p>
            <a:pPr eaLnBrk="1" hangingPunct="1"/>
            <a:endParaRPr lang="en-US" sz="4300" dirty="0">
              <a:latin typeface="Lucida Bright" panose="02040602050505020304" pitchFamily="18" charset="0"/>
            </a:endParaRPr>
          </a:p>
          <a:p>
            <a:pPr eaLnBrk="1" hangingPunct="1"/>
            <a:endParaRPr lang="en-US" sz="4300" dirty="0">
              <a:latin typeface="Lucida Bright" panose="02040602050505020304" pitchFamily="18" charset="0"/>
            </a:endParaRPr>
          </a:p>
          <a:p>
            <a:pPr eaLnBrk="1" hangingPunct="1"/>
            <a:endParaRPr lang="en-US" sz="4300" dirty="0">
              <a:latin typeface="Lucida Bright" panose="02040602050505020304" pitchFamily="18" charset="0"/>
            </a:endParaRPr>
          </a:p>
        </p:txBody>
      </p:sp>
      <p:sp>
        <p:nvSpPr>
          <p:cNvPr id="2070" name="TextBox 7"/>
          <p:cNvSpPr txBox="1">
            <a:spLocks noChangeArrowheads="1"/>
          </p:cNvSpPr>
          <p:nvPr/>
        </p:nvSpPr>
        <p:spPr bwMode="auto">
          <a:xfrm>
            <a:off x="30632400" y="24933106"/>
            <a:ext cx="12192000" cy="9356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3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3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8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300" dirty="0" smtClean="0">
                <a:latin typeface="Lucida Bright" panose="02040602050505020304" pitchFamily="18" charset="0"/>
              </a:rPr>
              <a:t>The unit went well, the students were very interested in the content and the post-assessment results were much higher than the pre-assessment. If I could change anything, I would stretch this activity over more class periods so the students could do more thorough research on their assigned material. My class periods were 45 minutes each, so a school with longer classes may benefit from having more time.</a:t>
            </a:r>
            <a:endParaRPr lang="en-US" sz="4300" dirty="0">
              <a:latin typeface="Lucida Bright" panose="02040602050505020304" pitchFamily="18" charset="0"/>
            </a:endParaRPr>
          </a:p>
          <a:p>
            <a:pPr eaLnBrk="1" hangingPunct="1"/>
            <a:endParaRPr lang="en-US" sz="4300" dirty="0"/>
          </a:p>
          <a:p>
            <a:pPr eaLnBrk="1" hangingPunct="1"/>
            <a:endParaRPr lang="en-US" sz="4300" dirty="0"/>
          </a:p>
          <a:p>
            <a:pPr eaLnBrk="1" hangingPunct="1"/>
            <a:endParaRPr lang="en-US" sz="4300" dirty="0"/>
          </a:p>
          <a:p>
            <a:pPr eaLnBrk="1" hangingPunct="1"/>
            <a:endParaRPr lang="en-US" sz="4300" dirty="0"/>
          </a:p>
        </p:txBody>
      </p: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29247097" y="15212886"/>
            <a:ext cx="13893800" cy="2102769"/>
          </a:xfrm>
          <a:prstGeom prst="rect">
            <a:avLst/>
          </a:prstGeom>
          <a:solidFill>
            <a:srgbClr val="009A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171433" tIns="85716" rIns="171433" bIns="85716" anchor="ctr"/>
          <a:lstStyle/>
          <a:p>
            <a:pPr algn="ctr" defTabSz="4703763"/>
            <a:r>
              <a:rPr lang="en-US" sz="6400" b="1" dirty="0" smtClean="0">
                <a:solidFill>
                  <a:schemeClr val="bg1"/>
                </a:solidFill>
                <a:latin typeface="Lucida Bright" pitchFamily="18" charset="0"/>
              </a:rPr>
              <a:t>Assessment Results:  </a:t>
            </a:r>
          </a:p>
          <a:p>
            <a:pPr algn="ctr" defTabSz="4703763"/>
            <a:r>
              <a:rPr lang="en-US" sz="6400" b="1" dirty="0" smtClean="0">
                <a:solidFill>
                  <a:schemeClr val="bg1"/>
                </a:solidFill>
                <a:latin typeface="Lucida Bright" pitchFamily="18" charset="0"/>
              </a:rPr>
              <a:t>Impact on Student Learning</a:t>
            </a:r>
            <a:endParaRPr lang="en-US" sz="6400" b="1" dirty="0">
              <a:solidFill>
                <a:schemeClr val="bg1"/>
              </a:solidFill>
              <a:latin typeface="Lucida Bright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297" t="22610" r="15702" b="22861"/>
          <a:stretch/>
        </p:blipFill>
        <p:spPr>
          <a:xfrm>
            <a:off x="32422097" y="10740304"/>
            <a:ext cx="7543800" cy="4114801"/>
          </a:xfrm>
          <a:prstGeom prst="rect">
            <a:avLst/>
          </a:prstGeom>
        </p:spPr>
      </p:pic>
      <p:graphicFrame>
        <p:nvGraphicFramePr>
          <p:cNvPr id="28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700200129"/>
              </p:ext>
            </p:extLst>
          </p:nvPr>
        </p:nvGraphicFramePr>
        <p:xfrm>
          <a:off x="28621326" y="16701585"/>
          <a:ext cx="12411075" cy="6300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8807296" y="17354766"/>
            <a:ext cx="385979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dirty="0" smtClean="0"/>
              <a:t>Pre-test: 14.25/17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224200" y="17953038"/>
            <a:ext cx="2667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Post-test:</a:t>
            </a:r>
          </a:p>
          <a:p>
            <a:r>
              <a:rPr lang="en-US" dirty="0" smtClean="0"/>
              <a:t>16.44/17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807296" y="17315655"/>
            <a:ext cx="508390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AVERAGE SCORES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703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2917</TotalTime>
  <Words>470</Words>
  <Application>Microsoft Office PowerPoint</Application>
  <PresentationFormat>Custom</PresentationFormat>
  <Paragraphs>66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Materials Safe in the Body for Implant Use Lauren Weyand Ursuline Academy, Engineering (11 and 12 grade)</vt:lpstr>
    </vt:vector>
  </TitlesOfParts>
  <Company>Graphicsland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Scientific poster example</dc:title>
  <dc:subject>Template For Scientific Poster Presentation</dc:subject>
  <dc:creator>Graphicsland/MakeSigns.com</dc:creator>
  <cp:keywords>scientific, research, template, custom, poster, presentation, symposium, printing, PowerPoint, create, design, example, sample, download</cp:keywords>
  <dc:description>Download our scientific poster templates at no cost to you and get one step closer to making a great research poster.</dc:description>
  <cp:lastModifiedBy>Debbie</cp:lastModifiedBy>
  <cp:revision>59</cp:revision>
  <dcterms:created xsi:type="dcterms:W3CDTF">2004-07-26T21:45:23Z</dcterms:created>
  <dcterms:modified xsi:type="dcterms:W3CDTF">2014-04-06T03:34:25Z</dcterms:modified>
  <cp:category>science research poster</cp:category>
</cp:coreProperties>
</file>