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C19"/>
    <a:srgbClr val="009A33"/>
    <a:srgbClr val="6DFF9E"/>
    <a:srgbClr val="008080"/>
    <a:srgbClr val="DDDDDD"/>
    <a:srgbClr val="336600"/>
    <a:srgbClr val="669900"/>
    <a:srgbClr val="87C5CB"/>
    <a:srgbClr val="5BFFFF"/>
    <a:srgbClr val="8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99" autoAdjust="0"/>
  </p:normalViewPr>
  <p:slideViewPr>
    <p:cSldViewPr>
      <p:cViewPr>
        <p:scale>
          <a:sx n="20" d="100"/>
          <a:sy n="20" d="100"/>
        </p:scale>
        <p:origin x="-954" y="-7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auren\Dropbox\Activity\grades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ysClr val="windowText" lastClr="000000"/>
                </a:solidFill>
                <a:latin typeface="+mj-lt"/>
                <a:ea typeface="+mj-ea"/>
                <a:cs typeface="+mj-cs"/>
              </a:defRPr>
            </a:pPr>
            <a:r>
              <a:rPr lang="en-US" sz="5400" b="1">
                <a:solidFill>
                  <a:sysClr val="windowText" lastClr="000000"/>
                </a:solidFill>
              </a:rPr>
              <a:t>Assessment Results</a:t>
            </a:r>
          </a:p>
        </c:rich>
      </c:tx>
      <c:layout>
        <c:manualLayout>
          <c:xMode val="edge"/>
          <c:yMode val="edge"/>
          <c:x val="0.23179071917621966"/>
          <c:y val="0.12295285558681619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v>Pre-Test</c:v>
          </c:tx>
          <c:spPr>
            <a:solidFill>
              <a:srgbClr val="004C19"/>
            </a:solidFill>
            <a:ln>
              <a:noFill/>
            </a:ln>
            <a:effectLst/>
          </c:spPr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13</c:v>
                </c:pt>
                <c:pt idx="2">
                  <c:v>12</c:v>
                </c:pt>
                <c:pt idx="3">
                  <c:v>13</c:v>
                </c:pt>
                <c:pt idx="4">
                  <c:v>16</c:v>
                </c:pt>
                <c:pt idx="5">
                  <c:v>15</c:v>
                </c:pt>
                <c:pt idx="6">
                  <c:v>17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v>Post-Test</c:v>
          </c:tx>
          <c:spPr>
            <a:solidFill>
              <a:srgbClr val="009A33"/>
            </a:solidFill>
            <a:ln>
              <a:noFill/>
            </a:ln>
            <a:effectLst/>
          </c:spPr>
          <c:val>
            <c:numRef>
              <c:f>Sheet1!$C$2:$C$9</c:f>
              <c:numCache>
                <c:formatCode>General</c:formatCode>
                <c:ptCount val="8"/>
                <c:pt idx="0">
                  <c:v>17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16.5</c:v>
                </c:pt>
                <c:pt idx="5">
                  <c:v>16</c:v>
                </c:pt>
                <c:pt idx="6">
                  <c:v>17</c:v>
                </c:pt>
                <c:pt idx="7">
                  <c:v>17</c:v>
                </c:pt>
              </c:numCache>
            </c:numRef>
          </c:val>
        </c:ser>
        <c:dLbls/>
        <c:axId val="41606144"/>
        <c:axId val="41485440"/>
      </c:barChart>
      <c:catAx>
        <c:axId val="4160614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>
                    <a:solidFill>
                      <a:sysClr val="windowText" lastClr="000000"/>
                    </a:solidFill>
                  </a:rPr>
                  <a:t>student number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85440"/>
        <c:crosses val="autoZero"/>
        <c:auto val="1"/>
        <c:lblAlgn val="ctr"/>
        <c:lblOffset val="100"/>
      </c:catAx>
      <c:valAx>
        <c:axId val="41485440"/>
        <c:scaling>
          <c:orientation val="minMax"/>
          <c:max val="18.5"/>
          <c:min val="1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>
                    <a:solidFill>
                      <a:sysClr val="windowText" lastClr="000000"/>
                    </a:solidFill>
                  </a:rPr>
                  <a:t>score</a:t>
                </a:r>
              </a:p>
            </c:rich>
          </c:tx>
          <c:layout>
            <c:manualLayout>
              <c:xMode val="edge"/>
              <c:yMode val="edge"/>
              <c:x val="4.6047582501918656E-2"/>
              <c:y val="0.43702939425522747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0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1892608013407375"/>
          <c:y val="0.52220856784761382"/>
          <c:w val="0.17902736064361868"/>
          <c:h val="0.3574676123894960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0B101C-5B19-41DF-95FA-44D4EFB6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14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CC637-DC1A-422E-A939-061D6EB1999F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8804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EC8B-BBB8-4627-9C12-106BEB3A0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96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34283-AEA1-4D3F-B3F2-5B52F9B98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2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9DEA-2323-4D0E-9147-0F2C5E83A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77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299C-17B3-44B1-B052-CEACAA9A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6CE8-E330-4415-86D5-40687388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13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53DCF-3D02-4D8F-8D3C-0C7DB05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20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629D-8165-47E0-B437-113E0B875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F128F-276E-4E05-B2AB-A7A5F140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3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DEC3-FA4E-4D04-9763-B97364C9A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4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C58A-C8E9-4705-94F0-1509B4398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2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8867-3901-4435-8F06-FADE497E8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94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12EE-96A2-4FE9-BA9E-76EF90F47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6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ctr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07" tIns="235104" rIns="470207" bIns="235104" numCol="1" anchor="t" anchorCtr="0" compatLnSpc="1">
            <a:prstTxWarp prst="textNoShape">
              <a:avLst/>
            </a:prstTxWarp>
          </a:bodyPr>
          <a:lstStyle>
            <a:lvl1pPr algn="r">
              <a:defRPr sz="7100"/>
            </a:lvl1pPr>
          </a:lstStyle>
          <a:p>
            <a:pPr>
              <a:defRPr/>
            </a:pPr>
            <a:fld id="{FF7C6C35-3651-4A3B-AC3C-B07F3644F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5338" indent="-117157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8013" indent="-117316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DFF9E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title"/>
          </p:nvPr>
        </p:nvSpPr>
        <p:spPr>
          <a:solidFill>
            <a:srgbClr val="009A33"/>
          </a:solidFill>
          <a:ln w="60325" cap="flat">
            <a:solidFill>
              <a:srgbClr val="66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1300" b="1" dirty="0">
                <a:solidFill>
                  <a:schemeClr val="bg1"/>
                </a:solidFill>
                <a:latin typeface="Lucida Bright" pitchFamily="18" charset="0"/>
              </a:rPr>
              <a:t>Materials Safe in the Body for Implant Use</a:t>
            </a:r>
            <a:r>
              <a:rPr lang="en-US" sz="6000" dirty="0" smtClean="0">
                <a:latin typeface="Lucida Bright" pitchFamily="18" charset="0"/>
              </a:rPr>
              <a:t/>
            </a:r>
            <a:br>
              <a:rPr lang="en-US" sz="6000" dirty="0" smtClean="0">
                <a:latin typeface="Lucida Bright" pitchFamily="18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Lauren Weyand</a:t>
            </a:r>
            <a: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  <a:t/>
            </a:r>
            <a:br>
              <a:rPr lang="en-US" sz="7200" i="1" dirty="0" smtClean="0">
                <a:solidFill>
                  <a:schemeClr val="bg1"/>
                </a:solidFill>
                <a:latin typeface="Lucida Bright" pitchFamily="18" charset="0"/>
              </a:rPr>
            </a:br>
            <a:r>
              <a:rPr lang="en-US" sz="7200" dirty="0" err="1" smtClean="0">
                <a:solidFill>
                  <a:schemeClr val="bg1"/>
                </a:solidFill>
                <a:latin typeface="Lucida Bright" pitchFamily="18" charset="0"/>
              </a:rPr>
              <a:t>Ursuline</a:t>
            </a:r>
            <a:r>
              <a:rPr lang="en-US" sz="7200" dirty="0" smtClean="0">
                <a:solidFill>
                  <a:schemeClr val="bg1"/>
                </a:solidFill>
                <a:latin typeface="Lucida Bright" pitchFamily="18" charset="0"/>
              </a:rPr>
              <a:t> Academy, Engineering (11 and 12 grade)</a:t>
            </a:r>
          </a:p>
        </p:txBody>
      </p: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457200" y="7429500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chemeClr val="bg1"/>
                </a:solidFill>
                <a:latin typeface="Lucida Bright" pitchFamily="18" charset="0"/>
              </a:rPr>
              <a:t>Unit Overview</a:t>
            </a:r>
            <a:endParaRPr lang="en-US" sz="6400" b="1" dirty="0">
              <a:solidFill>
                <a:schemeClr val="bg1"/>
              </a:solidFill>
              <a:latin typeface="Lucida Bright" pitchFamily="18" charset="0"/>
            </a:endParaRPr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14814550" y="7467600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chemeClr val="bg1"/>
                </a:solidFill>
                <a:latin typeface="Lucida Bright" pitchFamily="18" charset="0"/>
              </a:rPr>
              <a:t>Unit Activity Implementation</a:t>
            </a:r>
          </a:p>
        </p:txBody>
      </p:sp>
      <p:sp>
        <p:nvSpPr>
          <p:cNvPr id="2053" name="Rectangle 20"/>
          <p:cNvSpPr>
            <a:spLocks noChangeArrowheads="1"/>
          </p:cNvSpPr>
          <p:nvPr/>
        </p:nvSpPr>
        <p:spPr bwMode="auto">
          <a:xfrm>
            <a:off x="29381450" y="7467600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chemeClr val="bg1"/>
                </a:solidFill>
                <a:latin typeface="Lucida Bright" pitchFamily="18" charset="0"/>
              </a:rPr>
              <a:t>Student </a:t>
            </a:r>
            <a:r>
              <a:rPr lang="en-US" sz="6400" b="1" dirty="0" smtClean="0">
                <a:solidFill>
                  <a:schemeClr val="bg1"/>
                </a:solidFill>
                <a:latin typeface="Lucida Bright" pitchFamily="18" charset="0"/>
              </a:rPr>
              <a:t>Work</a:t>
            </a:r>
            <a:endParaRPr lang="en-US" sz="6400" b="1" dirty="0">
              <a:solidFill>
                <a:schemeClr val="bg1"/>
              </a:solidFill>
              <a:latin typeface="Lucida Bright" pitchFamily="18" charset="0"/>
            </a:endParaRP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609600" y="16529050"/>
            <a:ext cx="13776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592388" y="16139903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chemeClr val="bg1"/>
                </a:solidFill>
                <a:latin typeface="Lucida Bright" pitchFamily="18" charset="0"/>
              </a:rPr>
              <a:t>Activity </a:t>
            </a:r>
            <a:r>
              <a:rPr lang="en-US" sz="6400" b="1" dirty="0">
                <a:solidFill>
                  <a:schemeClr val="bg1"/>
                </a:solidFill>
                <a:latin typeface="Lucida Bright" pitchFamily="18" charset="0"/>
              </a:rPr>
              <a:t>Structure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29267150" y="23088600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chemeClr val="bg1"/>
                </a:solidFill>
                <a:latin typeface="Lucida Bright" pitchFamily="18" charset="0"/>
              </a:rPr>
              <a:t>Reflection and Conclusion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14771832" y="20218073"/>
            <a:ext cx="13893800" cy="1371600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>
                <a:solidFill>
                  <a:schemeClr val="bg1"/>
                </a:solidFill>
                <a:latin typeface="Lucida Bright" pitchFamily="18" charset="0"/>
              </a:rPr>
              <a:t>Engineering Design Process </a:t>
            </a:r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787833" y="17592177"/>
            <a:ext cx="13411200" cy="1961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Guiding Questions</a:t>
            </a:r>
            <a:r>
              <a:rPr lang="en-US" sz="5400" b="1" dirty="0">
                <a:latin typeface="Lucida Bright" pitchFamily="18" charset="0"/>
              </a:rPr>
              <a:t>: </a:t>
            </a:r>
            <a:endParaRPr lang="en-US" sz="5400" b="1" dirty="0" smtClean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000" dirty="0" smtClean="0">
                <a:latin typeface="Lucida Bright" pitchFamily="18" charset="0"/>
              </a:rPr>
              <a:t>1</a:t>
            </a:r>
            <a:r>
              <a:rPr lang="en-US" sz="4000" dirty="0">
                <a:latin typeface="Lucida Bright" pitchFamily="18" charset="0"/>
              </a:rPr>
              <a:t>) How is an implant different from a transplant?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2) What are available types of implants?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3) Why are metals, ceramics, and polymers suitable for implants?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4) What possible failures are associated with implants</a:t>
            </a:r>
            <a:r>
              <a:rPr lang="en-US" sz="4000" dirty="0" smtClean="0">
                <a:latin typeface="Lucida Bright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Objectives: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 smtClean="0">
                <a:latin typeface="Lucida Bright" pitchFamily="18" charset="0"/>
              </a:rPr>
              <a:t>1</a:t>
            </a:r>
            <a:r>
              <a:rPr lang="en-US" sz="4000" dirty="0">
                <a:latin typeface="Lucida Bright" pitchFamily="18" charset="0"/>
              </a:rPr>
              <a:t>) Student will be able to identify what is considered to be a “safe” material, when introduced to the body.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2) Student will be able to test different materials (when introduced to the body) for their “safe” qualities.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3) Student will be able to identify what materials (when introduced to the body) are suited for specific purposes because of their special properties. 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Lucida Bright" pitchFamily="18" charset="0"/>
              </a:rPr>
              <a:t>4) Students will research possible failures with materials.</a:t>
            </a:r>
          </a:p>
          <a:p>
            <a:pPr eaLnBrk="1" hangingPunct="1">
              <a:spcBef>
                <a:spcPct val="50000"/>
              </a:spcBef>
            </a:pPr>
            <a:endParaRPr lang="en-US" sz="5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300" b="1" dirty="0"/>
          </a:p>
          <a:p>
            <a:pPr eaLnBrk="1" hangingPunct="1">
              <a:spcBef>
                <a:spcPct val="50000"/>
              </a:spcBef>
            </a:pPr>
            <a:endParaRPr lang="en-US" sz="4300" b="1" dirty="0"/>
          </a:p>
          <a:p>
            <a:pPr eaLnBrk="1" hangingPunct="1">
              <a:spcBef>
                <a:spcPct val="50000"/>
              </a:spcBef>
            </a:pPr>
            <a:endParaRPr lang="en-US" sz="4300" b="1" dirty="0"/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14995525" y="9296400"/>
            <a:ext cx="13535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300" b="1">
              <a:solidFill>
                <a:srgbClr val="3366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10300" b="1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29505275" y="9296400"/>
            <a:ext cx="13655675" cy="14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300" dirty="0" smtClean="0">
                <a:latin typeface="Lucida Bright" panose="02040602050505020304" pitchFamily="18" charset="0"/>
              </a:rPr>
              <a:t>Shown below is the oxidation experiment students did using steel wool.</a:t>
            </a:r>
            <a:endParaRPr lang="en-US" sz="4300" dirty="0">
              <a:latin typeface="Lucida Bright" panose="02040602050505020304" pitchFamily="18" charset="0"/>
            </a:endParaRPr>
          </a:p>
        </p:txBody>
      </p:sp>
      <p:sp>
        <p:nvSpPr>
          <p:cNvPr id="2062" name="Text Box 40"/>
          <p:cNvSpPr txBox="1">
            <a:spLocks noChangeArrowheads="1"/>
          </p:cNvSpPr>
          <p:nvPr/>
        </p:nvSpPr>
        <p:spPr bwMode="auto">
          <a:xfrm>
            <a:off x="638175" y="8872955"/>
            <a:ext cx="13531850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33" tIns="85716" rIns="171433" bIns="85716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latin typeface="Lucida Bright" pitchFamily="18" charset="0"/>
              </a:rPr>
              <a:t>Topic</a:t>
            </a:r>
            <a:r>
              <a:rPr lang="en-US" sz="5400" b="1" dirty="0">
                <a:latin typeface="Lucida Bright" pitchFamily="18" charset="0"/>
              </a:rPr>
              <a:t>: </a:t>
            </a:r>
            <a:r>
              <a:rPr lang="en-US" sz="5400" b="1" dirty="0" smtClean="0">
                <a:latin typeface="Lucida Bright" pitchFamily="18" charset="0"/>
              </a:rPr>
              <a:t>Materials Engineering</a:t>
            </a:r>
          </a:p>
          <a:p>
            <a:pPr eaLnBrk="1" hangingPunct="1">
              <a:spcBef>
                <a:spcPct val="50000"/>
              </a:spcBef>
            </a:pPr>
            <a:endParaRPr lang="en-US" sz="5400" b="1" dirty="0">
              <a:latin typeface="Lucida Bright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5400" b="1" dirty="0">
                <a:latin typeface="Lucida Bright" pitchFamily="18" charset="0"/>
              </a:rPr>
              <a:t>Standards</a:t>
            </a:r>
            <a:r>
              <a:rPr lang="en-US" sz="5400" b="1" dirty="0" smtClean="0">
                <a:latin typeface="Lucida Bright" pitchFamily="18" charset="0"/>
              </a:rPr>
              <a:t>: Asking </a:t>
            </a:r>
            <a:r>
              <a:rPr lang="en-US" sz="5400" b="1" dirty="0">
                <a:latin typeface="Lucida Bright" pitchFamily="18" charset="0"/>
              </a:rPr>
              <a:t>questions (for science) and defining problems (for engineering), Obtaining, evaluating, and communicating information</a:t>
            </a:r>
          </a:p>
          <a:p>
            <a:pPr eaLnBrk="1" hangingPunct="1">
              <a:spcBef>
                <a:spcPct val="50000"/>
              </a:spcBef>
            </a:pPr>
            <a:endParaRPr lang="en-US" sz="5400" b="1" dirty="0">
              <a:latin typeface="Lucida Bright" pitchFamily="18" charset="0"/>
            </a:endParaRPr>
          </a:p>
        </p:txBody>
      </p:sp>
      <p:sp>
        <p:nvSpPr>
          <p:cNvPr id="2063" name="Rectangle 42"/>
          <p:cNvSpPr>
            <a:spLocks noChangeArrowheads="1"/>
          </p:cNvSpPr>
          <p:nvPr/>
        </p:nvSpPr>
        <p:spPr bwMode="auto">
          <a:xfrm>
            <a:off x="2209800" y="1314450"/>
            <a:ext cx="457200" cy="5486400"/>
          </a:xfrm>
          <a:prstGeom prst="rect">
            <a:avLst/>
          </a:prstGeom>
          <a:solidFill>
            <a:srgbClr val="004C19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43"/>
          <p:cNvSpPr>
            <a:spLocks noChangeArrowheads="1"/>
          </p:cNvSpPr>
          <p:nvPr/>
        </p:nvSpPr>
        <p:spPr bwMode="auto">
          <a:xfrm>
            <a:off x="41224200" y="1304925"/>
            <a:ext cx="457200" cy="5486400"/>
          </a:xfrm>
          <a:prstGeom prst="rect">
            <a:avLst/>
          </a:prstGeom>
          <a:solidFill>
            <a:srgbClr val="004C19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875" y="3924292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6825" y="2560638"/>
            <a:ext cx="2108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TextBox 4"/>
          <p:cNvSpPr txBox="1">
            <a:spLocks noChangeArrowheads="1"/>
          </p:cNvSpPr>
          <p:nvPr/>
        </p:nvSpPr>
        <p:spPr bwMode="auto">
          <a:xfrm>
            <a:off x="37338000" y="4872038"/>
            <a:ext cx="3886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RET </a:t>
            </a:r>
            <a:r>
              <a:rPr lang="en-US" sz="2800" dirty="0">
                <a:solidFill>
                  <a:schemeClr val="bg1"/>
                </a:solidFill>
              </a:rPr>
              <a:t>is funded by the National Science Foundation, grant # EEC 0808696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68" name="TextBox 5"/>
          <p:cNvSpPr txBox="1">
            <a:spLocks noChangeArrowheads="1"/>
          </p:cNvSpPr>
          <p:nvPr/>
        </p:nvSpPr>
        <p:spPr bwMode="auto">
          <a:xfrm>
            <a:off x="14771832" y="21749340"/>
            <a:ext cx="13712825" cy="1134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 smtClean="0">
                <a:latin typeface="Lucida Bright" panose="02040602050505020304" pitchFamily="18" charset="0"/>
              </a:rPr>
              <a:t>EDP: </a:t>
            </a:r>
            <a:r>
              <a:rPr lang="en-US" sz="4300" dirty="0" smtClean="0">
                <a:latin typeface="Lucida Bright" panose="02040602050505020304" pitchFamily="18" charset="0"/>
              </a:rPr>
              <a:t>Students describe</a:t>
            </a:r>
            <a:r>
              <a:rPr lang="en-US" sz="4300" dirty="0">
                <a:latin typeface="Lucida Bright" panose="02040602050505020304" pitchFamily="18" charset="0"/>
              </a:rPr>
              <a:t>, predict important phenomena from </a:t>
            </a:r>
            <a:r>
              <a:rPr lang="en-US" sz="4300" dirty="0" smtClean="0">
                <a:latin typeface="Lucida Bright" panose="02040602050505020304" pitchFamily="18" charset="0"/>
              </a:rPr>
              <a:t>experiment and relate experiment conclusions to failure in implants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>
                <a:latin typeface="Lucida Bright" panose="02040602050505020304" pitchFamily="18" charset="0"/>
              </a:rPr>
              <a:t>Students </a:t>
            </a:r>
            <a:r>
              <a:rPr lang="en-US" sz="4300" dirty="0" smtClean="0">
                <a:latin typeface="Lucida Bright" panose="02040602050505020304" pitchFamily="18" charset="0"/>
              </a:rPr>
              <a:t>explore </a:t>
            </a:r>
            <a:r>
              <a:rPr lang="en-US" sz="4300" dirty="0">
                <a:latin typeface="Lucida Bright" panose="02040602050505020304" pitchFamily="18" charset="0"/>
              </a:rPr>
              <a:t>and understand pros and cons of the  materials used in </a:t>
            </a:r>
            <a:r>
              <a:rPr lang="en-US" sz="4300" dirty="0" smtClean="0">
                <a:latin typeface="Lucida Bright" panose="02040602050505020304" pitchFamily="18" charset="0"/>
              </a:rPr>
              <a:t>implants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Students </a:t>
            </a:r>
            <a:r>
              <a:rPr lang="en-US" sz="4300" dirty="0">
                <a:latin typeface="Lucida Bright" panose="02040602050505020304" pitchFamily="18" charset="0"/>
              </a:rPr>
              <a:t>understand how implants are necessary and need to be constantly </a:t>
            </a:r>
            <a:r>
              <a:rPr lang="en-US" sz="4300" dirty="0" smtClean="0">
                <a:latin typeface="Lucida Bright" panose="02040602050505020304" pitchFamily="18" charset="0"/>
              </a:rPr>
              <a:t>improved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>
                <a:latin typeface="Lucida Bright" panose="02040602050505020304" pitchFamily="18" charset="0"/>
              </a:rPr>
              <a:t>ACS: </a:t>
            </a:r>
            <a:r>
              <a:rPr lang="en-US" sz="4300" b="1" dirty="0" smtClean="0">
                <a:latin typeface="Lucida Bright" panose="02040602050505020304" pitchFamily="18" charset="0"/>
              </a:rPr>
              <a:t>(</a:t>
            </a:r>
            <a:r>
              <a:rPr lang="en-US" sz="4300" b="1" dirty="0">
                <a:latin typeface="Lucida Bright" panose="02040602050505020304" pitchFamily="18" charset="0"/>
              </a:rPr>
              <a:t>A)</a:t>
            </a:r>
            <a:r>
              <a:rPr lang="en-US" sz="4300" dirty="0">
                <a:latin typeface="Lucida Bright" panose="02040602050505020304" pitchFamily="18" charset="0"/>
              </a:rPr>
              <a:t> Applications in real world: Students recognize how implants are necessary and commonly used in surgery today.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>
                <a:latin typeface="Lucida Bright" panose="02040602050505020304" pitchFamily="18" charset="0"/>
              </a:rPr>
              <a:t>(C)</a:t>
            </a:r>
            <a:r>
              <a:rPr lang="en-US" sz="4300" dirty="0">
                <a:latin typeface="Lucida Bright" panose="02040602050505020304" pitchFamily="18" charset="0"/>
              </a:rPr>
              <a:t> Careers: Inspires students to be aware of the many facets of engineering, specifically Materials and Biomedical Engineering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b="1" dirty="0">
                <a:latin typeface="Lucida Bright" panose="02040602050505020304" pitchFamily="18" charset="0"/>
              </a:rPr>
              <a:t>(S)</a:t>
            </a:r>
            <a:r>
              <a:rPr lang="en-US" sz="4300" dirty="0">
                <a:latin typeface="Lucida Bright" panose="02040602050505020304" pitchFamily="18" charset="0"/>
              </a:rPr>
              <a:t> Societal Impact:  Improvement of the implants impacts public health and extends lifetimes and quality of life.</a:t>
            </a:r>
          </a:p>
        </p:txBody>
      </p:sp>
      <p:sp>
        <p:nvSpPr>
          <p:cNvPr id="2069" name="TextBox 6"/>
          <p:cNvSpPr txBox="1">
            <a:spLocks noChangeArrowheads="1"/>
          </p:cNvSpPr>
          <p:nvPr/>
        </p:nvSpPr>
        <p:spPr bwMode="auto">
          <a:xfrm>
            <a:off x="14943138" y="9004161"/>
            <a:ext cx="12649200" cy="179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Research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List and understand materials implants are made from</a:t>
            </a: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Discuss results 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Biomedical and Materials Engineer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Discover and learn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Observation of oxidation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Experiment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Relate experiment results to implant materials in the body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>
                <a:latin typeface="Lucida Bright" panose="02040602050505020304" pitchFamily="18" charset="0"/>
              </a:rPr>
              <a:t>Materials implants are made </a:t>
            </a:r>
            <a:r>
              <a:rPr lang="en-US" sz="4300" dirty="0" smtClean="0">
                <a:latin typeface="Lucida Bright" panose="02040602050505020304" pitchFamily="18" charset="0"/>
              </a:rPr>
              <a:t>from and implications in the body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>
                <a:latin typeface="Lucida Bright" panose="02040602050505020304" pitchFamily="18" charset="0"/>
              </a:rPr>
              <a:t>Discuss results </a:t>
            </a:r>
            <a:endParaRPr lang="en-US" sz="4300" dirty="0" smtClean="0">
              <a:latin typeface="Lucida Bright" panose="02040602050505020304" pitchFamily="18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Scientific Method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Hypothesis, Observations, Conclusion </a:t>
            </a:r>
            <a:endParaRPr lang="en-US" sz="4300" dirty="0">
              <a:latin typeface="Lucida Bright" panose="02040602050505020304" pitchFamily="18" charset="0"/>
            </a:endParaRPr>
          </a:p>
          <a:p>
            <a:pPr marL="1314450" lvl="1" indent="-571500" eaLnBrk="1" hangingPunct="1">
              <a:buFont typeface="Arial" panose="020B0604020202020204" pitchFamily="34" charset="0"/>
              <a:buChar char="•"/>
            </a:pPr>
            <a:r>
              <a:rPr lang="en-US" sz="4300" dirty="0" smtClean="0">
                <a:latin typeface="Lucida Bright" panose="02040602050505020304" pitchFamily="18" charset="0"/>
              </a:rPr>
              <a:t>Cause and effect statements about experiment </a:t>
            </a:r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r>
              <a:rPr lang="en-US" sz="4300" dirty="0" smtClean="0">
                <a:latin typeface="Lucida Bright" panose="02040602050505020304" pitchFamily="18" charset="0"/>
              </a:rPr>
              <a:t>	</a:t>
            </a:r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>
              <a:latin typeface="Lucida Bright" panose="02040602050505020304" pitchFamily="18" charset="0"/>
            </a:endParaRPr>
          </a:p>
        </p:txBody>
      </p:sp>
      <p:sp>
        <p:nvSpPr>
          <p:cNvPr id="2070" name="TextBox 7"/>
          <p:cNvSpPr txBox="1">
            <a:spLocks noChangeArrowheads="1"/>
          </p:cNvSpPr>
          <p:nvPr/>
        </p:nvSpPr>
        <p:spPr bwMode="auto">
          <a:xfrm>
            <a:off x="30632400" y="24933106"/>
            <a:ext cx="12192000" cy="935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300" dirty="0" smtClean="0">
                <a:latin typeface="Lucida Bright" panose="02040602050505020304" pitchFamily="18" charset="0"/>
              </a:rPr>
              <a:t>The unit went well, the students were very interested in the content and the post-assessment results were much higher than the pre-assessment. If I could change anything, I would stretch this activity over more class periods so the students could do more thorough research on their assigned material. My class periods were 45 minutes each, so a school with longer classes may benefit from having more time.</a:t>
            </a:r>
            <a:endParaRPr lang="en-US" sz="4300" dirty="0">
              <a:latin typeface="Lucida Bright" panose="02040602050505020304" pitchFamily="18" charset="0"/>
            </a:endParaRPr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  <a:p>
            <a:pPr eaLnBrk="1" hangingPunct="1"/>
            <a:endParaRPr lang="en-US" sz="4300" dirty="0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9247097" y="15212886"/>
            <a:ext cx="13893800" cy="2102769"/>
          </a:xfrm>
          <a:prstGeom prst="rect">
            <a:avLst/>
          </a:prstGeom>
          <a:solidFill>
            <a:srgbClr val="009A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71433" tIns="85716" rIns="171433" bIns="85716" anchor="ctr"/>
          <a:lstStyle/>
          <a:p>
            <a:pPr algn="ctr" defTabSz="4703763"/>
            <a:r>
              <a:rPr lang="en-US" sz="6400" b="1" dirty="0" smtClean="0">
                <a:solidFill>
                  <a:schemeClr val="bg1"/>
                </a:solidFill>
                <a:latin typeface="Lucida Bright" pitchFamily="18" charset="0"/>
              </a:rPr>
              <a:t>Assessment Results:  </a:t>
            </a:r>
          </a:p>
          <a:p>
            <a:pPr algn="ctr" defTabSz="4703763"/>
            <a:r>
              <a:rPr lang="en-US" sz="6400" b="1" dirty="0" smtClean="0">
                <a:solidFill>
                  <a:schemeClr val="bg1"/>
                </a:solidFill>
                <a:latin typeface="Lucida Bright" pitchFamily="18" charset="0"/>
              </a:rPr>
              <a:t>Impact on Student Learning</a:t>
            </a:r>
            <a:endParaRPr lang="en-US" sz="6400" b="1" dirty="0">
              <a:solidFill>
                <a:schemeClr val="bg1"/>
              </a:solidFill>
              <a:latin typeface="Lucida Bright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97" t="22610" r="15702" b="22861"/>
          <a:stretch/>
        </p:blipFill>
        <p:spPr>
          <a:xfrm>
            <a:off x="32422097" y="10740304"/>
            <a:ext cx="7543800" cy="4114801"/>
          </a:xfrm>
          <a:prstGeom prst="rect">
            <a:avLst/>
          </a:prstGeom>
        </p:spPr>
      </p:pic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0200129"/>
              </p:ext>
            </p:extLst>
          </p:nvPr>
        </p:nvGraphicFramePr>
        <p:xfrm>
          <a:off x="28621326" y="16701585"/>
          <a:ext cx="12411075" cy="630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807296" y="17354766"/>
            <a:ext cx="385979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Pre-test: 14.25/17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24200" y="17953038"/>
            <a:ext cx="266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Post-test:</a:t>
            </a:r>
          </a:p>
          <a:p>
            <a:r>
              <a:rPr lang="en-US" dirty="0" smtClean="0"/>
              <a:t>16.44/17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07296" y="17315655"/>
            <a:ext cx="5083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SCORES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470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Materials Safe in the Body for Implant Use Lauren Weyand Ursuline Academy, Engineering (11 and 12 grade)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Debbie</cp:lastModifiedBy>
  <cp:revision>59</cp:revision>
  <dcterms:created xsi:type="dcterms:W3CDTF">2004-07-26T21:45:23Z</dcterms:created>
  <dcterms:modified xsi:type="dcterms:W3CDTF">2014-04-06T03:34:25Z</dcterms:modified>
  <cp:category>science research poster</cp:category>
</cp:coreProperties>
</file>